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61" r:id="rId2"/>
    <p:sldId id="259" r:id="rId3"/>
    <p:sldId id="258" r:id="rId4"/>
    <p:sldId id="262" r:id="rId5"/>
    <p:sldId id="265" r:id="rId6"/>
    <p:sldId id="266" r:id="rId7"/>
    <p:sldId id="267" r:id="rId8"/>
    <p:sldId id="268" r:id="rId9"/>
    <p:sldId id="270" r:id="rId10"/>
    <p:sldId id="26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81148" autoAdjust="0"/>
  </p:normalViewPr>
  <p:slideViewPr>
    <p:cSldViewPr snapToGrid="0">
      <p:cViewPr>
        <p:scale>
          <a:sx n="90" d="100"/>
          <a:sy n="90" d="100"/>
        </p:scale>
        <p:origin x="211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40493-7CBC-445C-94A1-95EEE9953313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CE679-14E9-4DAE-8DF0-97766B1BD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4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980FB-3FDD-44DA-AB8B-E9EE777507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15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shalt obtain histories, for a case without a history doth not a case make.</a:t>
            </a:r>
          </a:p>
          <a:p>
            <a:pPr marL="228600" indent="-228600">
              <a:buAutoNum type="arabicPeriod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 shalt procure the op note, if the patient hath had surgery</a:t>
            </a:r>
          </a:p>
          <a:p>
            <a:pPr marL="228600" indent="-228600">
              <a:buAutoNum type="arabicPeriod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 shalt cleave bagels in two, for anything else is an abomination.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 shall not lean forward when reading a meniscal tear.</a:t>
            </a:r>
          </a:p>
          <a:p>
            <a:pPr marL="228600" indent="-228600">
              <a:buAutoNum type="arabicPeriod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 shalt not use "complex tear" more than once yearly.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 shalt arrange chairs in a 4-5-5 configuration.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shalt not covet thy MRI/Body fellows salary.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Though shalt not offer thy attending more than three TPO studies in one day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 shalt call referrers directly with tidings of fractures.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Above all else, honor thy commas, hyphens, and double hyphens.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CE679-14E9-4DAE-8DF0-97766B1BDA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17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6F15-99B3-4608-820A-1ED1178A3E5E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189F-ADAD-4D43-9696-9590CC613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16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6F15-99B3-4608-820A-1ED1178A3E5E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189F-ADAD-4D43-9696-9590CC613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6F15-99B3-4608-820A-1ED1178A3E5E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189F-ADAD-4D43-9696-9590CC613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91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6F15-99B3-4608-820A-1ED1178A3E5E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189F-ADAD-4D43-9696-9590CC613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02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6F15-99B3-4608-820A-1ED1178A3E5E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189F-ADAD-4D43-9696-9590CC613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80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6F15-99B3-4608-820A-1ED1178A3E5E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189F-ADAD-4D43-9696-9590CC613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99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6F15-99B3-4608-820A-1ED1178A3E5E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189F-ADAD-4D43-9696-9590CC613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2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6F15-99B3-4608-820A-1ED1178A3E5E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189F-ADAD-4D43-9696-9590CC613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7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6F15-99B3-4608-820A-1ED1178A3E5E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189F-ADAD-4D43-9696-9590CC613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66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6F15-99B3-4608-820A-1ED1178A3E5E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189F-ADAD-4D43-9696-9590CC613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18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6F15-99B3-4608-820A-1ED1178A3E5E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D189F-ADAD-4D43-9696-9590CC613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5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B6F15-99B3-4608-820A-1ED1178A3E5E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D189F-ADAD-4D43-9696-9590CC613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603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93119"/>
            <a:ext cx="7772400" cy="3013075"/>
          </a:xfrm>
        </p:spPr>
        <p:txBody>
          <a:bodyPr>
            <a:noAutofit/>
          </a:bodyPr>
          <a:lstStyle/>
          <a:p>
            <a:r>
              <a:rPr lang="en-US" sz="4800" dirty="0"/>
              <a:t>45 year old </a:t>
            </a:r>
            <a:r>
              <a:rPr lang="en-US" sz="4800" dirty="0" err="1"/>
              <a:t>osteoradiology</a:t>
            </a:r>
            <a:r>
              <a:rPr lang="en-US" sz="4800" dirty="0"/>
              <a:t> fellowship presenting 1 year after the onset of multiple pains in the neck.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73003"/>
            <a:ext cx="6400800" cy="1084997"/>
          </a:xfrm>
        </p:spPr>
        <p:txBody>
          <a:bodyPr>
            <a:normAutofit/>
          </a:bodyPr>
          <a:lstStyle/>
          <a:p>
            <a:r>
              <a:rPr lang="en-US" sz="3600" i="1" dirty="0"/>
              <a:t>UCSD MSK Fellows 2016-2017</a:t>
            </a:r>
          </a:p>
        </p:txBody>
      </p:sp>
      <p:pic>
        <p:nvPicPr>
          <p:cNvPr id="1026" name="Picture 2" descr="C:\Users\Montgomery\Desktop\logoUCSDinverte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304800"/>
            <a:ext cx="1509712" cy="148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64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82"/>
    </mc:Choice>
    <mc:Fallback>
      <p:transition spd="slow" advTm="1138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0814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562">
        <p:fade/>
      </p:transition>
    </mc:Choice>
    <mc:Fallback>
      <p:transition spd="med" advTm="11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717"/>
            <a:ext cx="9357466" cy="6877717"/>
          </a:xfrm>
          <a:prstGeom prst="rect">
            <a:avLst/>
          </a:prstGeom>
        </p:spPr>
      </p:pic>
      <p:pic>
        <p:nvPicPr>
          <p:cNvPr id="6" name="01-01- Brandenburg Concerto No 3 in G Major, BWV 1048 I Allegr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73933" y="598771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53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3"/>
    </mc:Choice>
    <mc:Fallback>
      <p:transition spd="slow" advTm="5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504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935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6261">
        <p15:prstTrans prst="curtains"/>
      </p:transition>
    </mc:Choice>
    <mc:Fallback>
      <p:transition spd="slow" advTm="162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1831"/>
            <a:ext cx="24242267" cy="5806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793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494">
        <p:fade/>
      </p:transition>
    </mc:Choice>
    <mc:Fallback>
      <p:transition spd="med" advTm="19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12500" decel="12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1.64132 0.00231 " pathEditMode="relative" rAng="0" ptsTypes="AA">
                                      <p:cBhvr>
                                        <p:cTn id="6" dur="1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66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903" y="-1"/>
            <a:ext cx="788597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0190" y="1097592"/>
            <a:ext cx="8247784" cy="466281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numCol="2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Georgia" panose="02040502050405020303" pitchFamily="18" charset="0"/>
              </a:rPr>
              <a:t>Thou shalt obtain histories, for a case without a history doth not a case make.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Georgia" panose="02040502050405020303" pitchFamily="18" charset="0"/>
              </a:rPr>
              <a:t>Thou shalt procure the op note, if the patient hath had surgery.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Georgia" panose="02040502050405020303" pitchFamily="18" charset="0"/>
              </a:rPr>
              <a:t>Thou shalt cleave bagels in two, for anything else is an abomination.</a:t>
            </a:r>
          </a:p>
          <a:p>
            <a:pPr marL="228600" lvl="0" indent="-228600">
              <a:lnSpc>
                <a:spcPct val="150000"/>
              </a:lnSpc>
              <a:buFontTx/>
              <a:buAutoNum type="arabicPeriod"/>
              <a:defRPr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Georgia" panose="02040502050405020303" pitchFamily="18" charset="0"/>
              </a:rPr>
              <a:t>Thou shall not lean forward when reading a meniscal tear.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Georgia" panose="02040502050405020303" pitchFamily="18" charset="0"/>
              </a:rPr>
              <a:t>Thou shalt not use "complex tear" more than once yearly.</a:t>
            </a:r>
          </a:p>
          <a:p>
            <a:pPr marL="228600" lvl="0" indent="-228600">
              <a:lnSpc>
                <a:spcPct val="150000"/>
              </a:lnSpc>
              <a:buFontTx/>
              <a:buAutoNum type="arabicPeriod"/>
              <a:defRPr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Georgia" panose="02040502050405020303" pitchFamily="18" charset="0"/>
              </a:rPr>
              <a:t>Thou shalt arrange chairs in a 4-5-5 configuration.</a:t>
            </a:r>
          </a:p>
          <a:p>
            <a:pPr marL="228600" lvl="0" indent="-228600">
              <a:lnSpc>
                <a:spcPct val="150000"/>
              </a:lnSpc>
              <a:buFontTx/>
              <a:buAutoNum type="arabicPeriod"/>
              <a:defRPr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Georgia" panose="02040502050405020303" pitchFamily="18" charset="0"/>
              </a:rPr>
              <a:t>Thou shalt not covet thy MRI/Body fellow’s salary.</a:t>
            </a:r>
          </a:p>
          <a:p>
            <a:pPr marL="228600" lvl="0" indent="-228600">
              <a:lnSpc>
                <a:spcPct val="150000"/>
              </a:lnSpc>
              <a:buFontTx/>
              <a:buAutoNum type="arabicPeriod"/>
              <a:defRPr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Georgia" panose="02040502050405020303" pitchFamily="18" charset="0"/>
              </a:rPr>
              <a:t>Though shalt not offer thy attending more than three TPO studies in one day.</a:t>
            </a:r>
          </a:p>
          <a:p>
            <a:pPr marL="228600" lvl="0" indent="-228600">
              <a:lnSpc>
                <a:spcPct val="150000"/>
              </a:lnSpc>
              <a:buFontTx/>
              <a:buAutoNum type="arabicPeriod"/>
              <a:defRPr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Georgia" panose="02040502050405020303" pitchFamily="18" charset="0"/>
              </a:rPr>
              <a:t>Thou shalt call referrers directly with tidings of fractures.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Georgia" panose="02040502050405020303" pitchFamily="18" charset="0"/>
              </a:rPr>
              <a:t>10. Above all else, honor thy commas, hyphens, and double hyphens.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848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073">
        <p:fade/>
      </p:transition>
    </mc:Choice>
    <mc:Fallback>
      <p:transition spd="med" advTm="310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326" y="0"/>
            <a:ext cx="810928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868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545">
        <p:fade/>
      </p:transition>
    </mc:Choice>
    <mc:Fallback>
      <p:transition spd="med" advTm="125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63" y="0"/>
            <a:ext cx="8253663" cy="6858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723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494">
        <p:fade/>
      </p:transition>
    </mc:Choice>
    <mc:Fallback>
      <p:transition spd="med" advTm="12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389" y="-5284949"/>
            <a:ext cx="26170422" cy="174469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844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568">
        <p:fade/>
      </p:transition>
    </mc:Choice>
    <mc:Fallback>
      <p:transition spd="med" advTm="155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 YOU TO EACH AND EVERY ONE OF YOU FOR MAKING THIS SUCH AN AMAZING YEAR!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-204215" y="4514454"/>
            <a:ext cx="9542907" cy="1650206"/>
          </a:xfrm>
        </p:spPr>
        <p:txBody>
          <a:bodyPr anchor="b">
            <a:normAutofit/>
          </a:bodyPr>
          <a:lstStyle/>
          <a:p>
            <a:pPr algn="ctr"/>
            <a:r>
              <a:rPr lang="en-US" i="1" dirty="0"/>
              <a:t>Bing, </a:t>
            </a:r>
            <a:r>
              <a:rPr lang="en-US" i="1" dirty="0" err="1"/>
              <a:t>Ruri</a:t>
            </a:r>
            <a:r>
              <a:rPr lang="en-US" i="1" dirty="0"/>
              <a:t>, Melanie, Chris, Peachy, Loren, Paul, Will, Donald, and Brock</a:t>
            </a:r>
          </a:p>
          <a:p>
            <a:pPr algn="ctr"/>
            <a:r>
              <a:rPr lang="en-US" i="1" dirty="0"/>
              <a:t>UCSD MSK Fellows 2016-2017</a:t>
            </a:r>
          </a:p>
        </p:txBody>
      </p:sp>
    </p:spTree>
    <p:extLst>
      <p:ext uri="{BB962C8B-B14F-4D97-AF65-F5344CB8AC3E}">
        <p14:creationId xmlns:p14="http://schemas.microsoft.com/office/powerpoint/2010/main" val="324764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474">
        <p:fade/>
      </p:transition>
    </mc:Choice>
    <mc:Fallback>
      <p:transition spd="med" advTm="6474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9.1|1.7|2|1.3|1.5|1.4|1.3|1.2|1.4|1.3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Theme2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5644A0BF-8F63-4F07-97A7-7A03FB97C96C}" vid="{3C01528D-530E-4299-AB04-602665F8D4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206</TotalTime>
  <Words>323</Words>
  <Application>Microsoft Office PowerPoint</Application>
  <PresentationFormat>On-screen Show (4:3)</PresentationFormat>
  <Paragraphs>27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Georgia</vt:lpstr>
      <vt:lpstr>Theme2</vt:lpstr>
      <vt:lpstr>45 year old osteoradiology fellowship presenting 1 year after the onset of multiple pains in the neck.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TO EACH AND EVERY ONE OF YOU FOR MAKING THIS SUCH AN AMAZING YEAR!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Millard</dc:creator>
  <cp:lastModifiedBy>Will Millard</cp:lastModifiedBy>
  <cp:revision>33</cp:revision>
  <dcterms:created xsi:type="dcterms:W3CDTF">2017-06-26T03:17:36Z</dcterms:created>
  <dcterms:modified xsi:type="dcterms:W3CDTF">2017-06-28T23:25:50Z</dcterms:modified>
</cp:coreProperties>
</file>